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"/>
  </p:notesMasterIdLst>
  <p:sldIdLst>
    <p:sldId id="256" r:id="rId2"/>
    <p:sldId id="257" r:id="rId3"/>
    <p:sldId id="259" r:id="rId4"/>
  </p:sldIdLst>
  <p:sldSz cx="47253525" cy="33413700"/>
  <p:notesSz cx="6858000" cy="9144000"/>
  <p:embeddedFontLst>
    <p:embeddedFont>
      <p:font typeface="Comic Neue" panose="020B0604020202020204" charset="0"/>
      <p:regular r:id="rId6"/>
      <p:bold r:id="rId7"/>
      <p:italic r:id="rId8"/>
      <p:boldItalic r:id="rId9"/>
    </p:embeddedFont>
    <p:embeddedFont>
      <p:font typeface="Mali" panose="020B0604020202020204" charset="-34"/>
      <p:regular r:id="rId10"/>
      <p:bold r:id="rId11"/>
      <p:italic r:id="rId12"/>
      <p:boldItalic r:id="rId13"/>
    </p:embeddedFont>
    <p:embeddedFont>
      <p:font typeface="Mali Medium" panose="020B0604020202020204" charset="-34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524">
          <p15:clr>
            <a:srgbClr val="A4A3A4"/>
          </p15:clr>
        </p15:guide>
        <p15:guide id="2" pos="148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32" autoAdjust="0"/>
  </p:normalViewPr>
  <p:slideViewPr>
    <p:cSldViewPr snapToGrid="0">
      <p:cViewPr>
        <p:scale>
          <a:sx n="20" d="100"/>
          <a:sy n="20" d="100"/>
        </p:scale>
        <p:origin x="850" y="-504"/>
      </p:cViewPr>
      <p:guideLst>
        <p:guide orient="horz" pos="10524"/>
        <p:guide pos="1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004665" y="685800"/>
            <a:ext cx="4849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060ae41725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060ae41725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060ae4172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060ae4172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610818" y="4836980"/>
            <a:ext cx="44032500" cy="13333200"/>
          </a:xfrm>
          <a:prstGeom prst="rect">
            <a:avLst/>
          </a:prstGeom>
        </p:spPr>
        <p:txBody>
          <a:bodyPr spcFirstLastPara="1" wrap="square" lIns="492850" tIns="492850" rIns="492850" bIns="49285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1pPr>
            <a:lvl2pPr lvl="1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2pPr>
            <a:lvl3pPr lvl="2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3pPr>
            <a:lvl4pPr lvl="3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4pPr>
            <a:lvl5pPr lvl="4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5pPr>
            <a:lvl6pPr lvl="5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6pPr>
            <a:lvl7pPr lvl="6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7pPr>
            <a:lvl8pPr lvl="7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8pPr>
            <a:lvl9pPr lvl="8" algn="ctr">
              <a:spcBef>
                <a:spcPts val="0"/>
              </a:spcBef>
              <a:spcAft>
                <a:spcPts val="0"/>
              </a:spcAft>
              <a:buSzPts val="27900"/>
              <a:buNone/>
              <a:defRPr sz="279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610775" y="18411316"/>
            <a:ext cx="44032500" cy="51495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610775" y="7185716"/>
            <a:ext cx="44032500" cy="12755100"/>
          </a:xfrm>
          <a:prstGeom prst="rect">
            <a:avLst/>
          </a:prstGeom>
        </p:spPr>
        <p:txBody>
          <a:bodyPr spcFirstLastPara="1" wrap="square" lIns="492850" tIns="492850" rIns="492850" bIns="49285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2pPr>
            <a:lvl3pPr lvl="2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3pPr>
            <a:lvl4pPr lvl="3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4pPr>
            <a:lvl5pPr lvl="4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5pPr>
            <a:lvl6pPr lvl="5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6pPr>
            <a:lvl7pPr lvl="6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7pPr>
            <a:lvl8pPr lvl="7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8pPr>
            <a:lvl9pPr lvl="8" algn="ctr">
              <a:spcBef>
                <a:spcPts val="0"/>
              </a:spcBef>
              <a:spcAft>
                <a:spcPts val="0"/>
              </a:spcAft>
              <a:buSzPts val="64600"/>
              <a:buNone/>
              <a:defRPr sz="646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1610775" y="20477788"/>
            <a:ext cx="44032500" cy="84504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marL="457200" lvl="0" indent="-838200" algn="ctr">
              <a:spcBef>
                <a:spcPts val="0"/>
              </a:spcBef>
              <a:spcAft>
                <a:spcPts val="0"/>
              </a:spcAft>
              <a:buSzPts val="9600"/>
              <a:buChar char="●"/>
              <a:defRPr/>
            </a:lvl1pPr>
            <a:lvl2pPr marL="914400" lvl="1" indent="-704850" algn="ctr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2pPr>
            <a:lvl3pPr marL="1371600" lvl="2" indent="-704850" algn="ctr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3pPr>
            <a:lvl4pPr marL="1828800" lvl="3" indent="-704850" algn="ctr"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4pPr>
            <a:lvl5pPr marL="2286000" lvl="4" indent="-704850" algn="ctr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5pPr>
            <a:lvl6pPr marL="2743200" lvl="5" indent="-704850" algn="ctr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6pPr>
            <a:lvl7pPr marL="3200400" lvl="6" indent="-704850" algn="ctr"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7pPr>
            <a:lvl8pPr marL="3657600" lvl="7" indent="-704850" algn="ctr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8pPr>
            <a:lvl9pPr marL="4114800" lvl="8" indent="-704850" algn="ctr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10775" y="13972559"/>
            <a:ext cx="44032500" cy="54684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19600"/>
              <a:buNone/>
              <a:defRPr sz="19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610775" y="2891014"/>
            <a:ext cx="44032500" cy="37203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610775" y="7486819"/>
            <a:ext cx="44032500" cy="221931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marL="457200" lvl="0" indent="-838200">
              <a:spcBef>
                <a:spcPts val="0"/>
              </a:spcBef>
              <a:spcAft>
                <a:spcPts val="0"/>
              </a:spcAft>
              <a:buSzPts val="9600"/>
              <a:buChar char="●"/>
              <a:defRPr/>
            </a:lvl1pPr>
            <a:lvl2pPr marL="914400" lvl="1" indent="-704850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2pPr>
            <a:lvl3pPr marL="1371600" lvl="2" indent="-704850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3pPr>
            <a:lvl4pPr marL="1828800" lvl="3" indent="-704850"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4pPr>
            <a:lvl5pPr marL="2286000" lvl="4" indent="-704850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5pPr>
            <a:lvl6pPr marL="2743200" lvl="5" indent="-704850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6pPr>
            <a:lvl7pPr marL="3200400" lvl="6" indent="-704850"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7pPr>
            <a:lvl8pPr marL="3657600" lvl="7" indent="-704850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8pPr>
            <a:lvl9pPr marL="4114800" lvl="8" indent="-704850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1610775" y="2891014"/>
            <a:ext cx="44032500" cy="37203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610775" y="7486819"/>
            <a:ext cx="20671200" cy="221931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marL="457200" lvl="0" indent="-70485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7500"/>
            </a:lvl1pPr>
            <a:lvl2pPr marL="914400" lvl="1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2pPr>
            <a:lvl3pPr marL="1371600" lvl="2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3pPr>
            <a:lvl4pPr marL="1828800" lvl="3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 sz="6700"/>
            </a:lvl4pPr>
            <a:lvl5pPr marL="2286000" lvl="4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5pPr>
            <a:lvl6pPr marL="2743200" lvl="5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6pPr>
            <a:lvl7pPr marL="3200400" lvl="6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 sz="6700"/>
            </a:lvl7pPr>
            <a:lvl8pPr marL="3657600" lvl="7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8pPr>
            <a:lvl9pPr marL="4114800" lvl="8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24972434" y="7486819"/>
            <a:ext cx="20671200" cy="221931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marL="457200" lvl="0" indent="-70485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7500"/>
            </a:lvl1pPr>
            <a:lvl2pPr marL="914400" lvl="1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2pPr>
            <a:lvl3pPr marL="1371600" lvl="2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3pPr>
            <a:lvl4pPr marL="1828800" lvl="3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 sz="6700"/>
            </a:lvl4pPr>
            <a:lvl5pPr marL="2286000" lvl="4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5pPr>
            <a:lvl6pPr marL="2743200" lvl="5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6pPr>
            <a:lvl7pPr marL="3200400" lvl="6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 sz="6700"/>
            </a:lvl7pPr>
            <a:lvl8pPr marL="3657600" lvl="7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8pPr>
            <a:lvl9pPr marL="4114800" lvl="8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1610775" y="2891014"/>
            <a:ext cx="44032500" cy="37203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1610775" y="3609342"/>
            <a:ext cx="14510400" cy="4909200"/>
          </a:xfrm>
          <a:prstGeom prst="rect">
            <a:avLst/>
          </a:prstGeom>
        </p:spPr>
        <p:txBody>
          <a:bodyPr spcFirstLastPara="1" wrap="square" lIns="492850" tIns="492850" rIns="492850" bIns="49285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1pPr>
            <a:lvl2pPr lvl="1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2pPr>
            <a:lvl3pPr lvl="2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3pPr>
            <a:lvl4pPr lvl="3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4pPr>
            <a:lvl5pPr lvl="4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5pPr>
            <a:lvl6pPr lvl="5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6pPr>
            <a:lvl7pPr lvl="6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7pPr>
            <a:lvl8pPr lvl="7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8pPr>
            <a:lvl9pPr lvl="8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1610775" y="9027253"/>
            <a:ext cx="14510400" cy="206550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marL="457200" lvl="0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 sz="6700"/>
            </a:lvl1pPr>
            <a:lvl2pPr marL="914400" lvl="1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2pPr>
            <a:lvl3pPr marL="1371600" lvl="2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3pPr>
            <a:lvl4pPr marL="1828800" lvl="3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 sz="6700"/>
            </a:lvl4pPr>
            <a:lvl5pPr marL="2286000" lvl="4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5pPr>
            <a:lvl6pPr marL="2743200" lvl="5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6pPr>
            <a:lvl7pPr marL="3200400" lvl="6" indent="-654050">
              <a:spcBef>
                <a:spcPts val="0"/>
              </a:spcBef>
              <a:spcAft>
                <a:spcPts val="0"/>
              </a:spcAft>
              <a:buSzPts val="6700"/>
              <a:buChar char="●"/>
              <a:defRPr sz="6700"/>
            </a:lvl7pPr>
            <a:lvl8pPr marL="3657600" lvl="7" indent="-654050">
              <a:spcBef>
                <a:spcPts val="0"/>
              </a:spcBef>
              <a:spcAft>
                <a:spcPts val="0"/>
              </a:spcAft>
              <a:buSzPts val="6700"/>
              <a:buChar char="○"/>
              <a:defRPr sz="6700"/>
            </a:lvl8pPr>
            <a:lvl9pPr marL="4114800" lvl="8" indent="-654050">
              <a:spcBef>
                <a:spcPts val="0"/>
              </a:spcBef>
              <a:spcAft>
                <a:spcPts val="0"/>
              </a:spcAft>
              <a:buSzPts val="6700"/>
              <a:buChar char="■"/>
              <a:defRPr sz="6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2533469" y="2924308"/>
            <a:ext cx="32906400" cy="265740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1pPr>
            <a:lvl2pPr lvl="1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2pPr>
            <a:lvl3pPr lvl="2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3pPr>
            <a:lvl4pPr lvl="3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4pPr>
            <a:lvl5pPr lvl="4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5pPr>
            <a:lvl6pPr lvl="5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6pPr>
            <a:lvl7pPr lvl="6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7pPr>
            <a:lvl8pPr lvl="7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8pPr>
            <a:lvl9pPr lvl="8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23626763" y="-812"/>
            <a:ext cx="23626500" cy="3341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492850" tIns="492850" rIns="492850" bIns="49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372027" y="8011070"/>
            <a:ext cx="20903700" cy="9629400"/>
          </a:xfrm>
          <a:prstGeom prst="rect">
            <a:avLst/>
          </a:prstGeom>
        </p:spPr>
        <p:txBody>
          <a:bodyPr spcFirstLastPara="1" wrap="square" lIns="492850" tIns="492850" rIns="492850" bIns="49285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1pPr>
            <a:lvl2pPr lvl="1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2pPr>
            <a:lvl3pPr lvl="2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3pPr>
            <a:lvl4pPr lvl="3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4pPr>
            <a:lvl5pPr lvl="4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5pPr>
            <a:lvl6pPr lvl="5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6pPr>
            <a:lvl7pPr lvl="6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7pPr>
            <a:lvl8pPr lvl="7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8pPr>
            <a:lvl9pPr lvl="8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225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1372027" y="18209606"/>
            <a:ext cx="20903700" cy="80226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 sz="113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25525895" y="4703806"/>
            <a:ext cx="19828200" cy="240051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marL="457200" lvl="0" indent="-838200">
              <a:spcBef>
                <a:spcPts val="0"/>
              </a:spcBef>
              <a:spcAft>
                <a:spcPts val="0"/>
              </a:spcAft>
              <a:buSzPts val="9600"/>
              <a:buChar char="●"/>
              <a:defRPr/>
            </a:lvl1pPr>
            <a:lvl2pPr marL="914400" lvl="1" indent="-704850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2pPr>
            <a:lvl3pPr marL="1371600" lvl="2" indent="-704850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3pPr>
            <a:lvl4pPr marL="1828800" lvl="3" indent="-704850"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4pPr>
            <a:lvl5pPr marL="2286000" lvl="4" indent="-704850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5pPr>
            <a:lvl6pPr marL="2743200" lvl="5" indent="-704850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6pPr>
            <a:lvl7pPr marL="3200400" lvl="6" indent="-704850"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7pPr>
            <a:lvl8pPr marL="3657600" lvl="7" indent="-704850">
              <a:spcBef>
                <a:spcPts val="0"/>
              </a:spcBef>
              <a:spcAft>
                <a:spcPts val="0"/>
              </a:spcAft>
              <a:buSzPts val="7500"/>
              <a:buChar char="○"/>
              <a:defRPr/>
            </a:lvl8pPr>
            <a:lvl9pPr marL="4114800" lvl="8" indent="-704850">
              <a:spcBef>
                <a:spcPts val="0"/>
              </a:spcBef>
              <a:spcAft>
                <a:spcPts val="0"/>
              </a:spcAft>
              <a:buSzPts val="75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1610775" y="27483069"/>
            <a:ext cx="31000500" cy="3930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610775" y="2891014"/>
            <a:ext cx="44032500" cy="37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2850" tIns="492850" rIns="492850" bIns="4928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0"/>
              <a:buNone/>
              <a:defRPr sz="15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610775" y="7486819"/>
            <a:ext cx="44032500" cy="221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2850" tIns="492850" rIns="492850" bIns="492850" anchor="t" anchorCtr="0">
            <a:normAutofit/>
          </a:bodyPr>
          <a:lstStyle>
            <a:lvl1pPr marL="457200" lvl="0" indent="-838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Char char="●"/>
              <a:defRPr sz="9600">
                <a:solidFill>
                  <a:schemeClr val="dk2"/>
                </a:solidFill>
              </a:defRPr>
            </a:lvl1pPr>
            <a:lvl2pPr marL="914400" lvl="1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○"/>
              <a:defRPr sz="7500">
                <a:solidFill>
                  <a:schemeClr val="dk2"/>
                </a:solidFill>
              </a:defRPr>
            </a:lvl2pPr>
            <a:lvl3pPr marL="1371600" lvl="2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■"/>
              <a:defRPr sz="7500">
                <a:solidFill>
                  <a:schemeClr val="dk2"/>
                </a:solidFill>
              </a:defRPr>
            </a:lvl3pPr>
            <a:lvl4pPr marL="1828800" lvl="3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●"/>
              <a:defRPr sz="7500">
                <a:solidFill>
                  <a:schemeClr val="dk2"/>
                </a:solidFill>
              </a:defRPr>
            </a:lvl4pPr>
            <a:lvl5pPr marL="2286000" lvl="4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○"/>
              <a:defRPr sz="7500">
                <a:solidFill>
                  <a:schemeClr val="dk2"/>
                </a:solidFill>
              </a:defRPr>
            </a:lvl5pPr>
            <a:lvl6pPr marL="2743200" lvl="5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■"/>
              <a:defRPr sz="7500">
                <a:solidFill>
                  <a:schemeClr val="dk2"/>
                </a:solidFill>
              </a:defRPr>
            </a:lvl6pPr>
            <a:lvl7pPr marL="3200400" lvl="6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●"/>
              <a:defRPr sz="7500">
                <a:solidFill>
                  <a:schemeClr val="dk2"/>
                </a:solidFill>
              </a:defRPr>
            </a:lvl7pPr>
            <a:lvl8pPr marL="3657600" lvl="7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○"/>
              <a:defRPr sz="7500">
                <a:solidFill>
                  <a:schemeClr val="dk2"/>
                </a:solidFill>
              </a:defRPr>
            </a:lvl8pPr>
            <a:lvl9pPr marL="4114800" lvl="8" indent="-704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Char char="■"/>
              <a:defRPr sz="75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3783191" y="30293638"/>
            <a:ext cx="2835300" cy="25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2850" tIns="492850" rIns="492850" bIns="492850" anchor="ctr" anchorCtr="0">
            <a:normAutofit/>
          </a:bodyPr>
          <a:lstStyle>
            <a:lvl1pPr lvl="0" algn="r">
              <a:buNone/>
              <a:defRPr sz="5400">
                <a:solidFill>
                  <a:schemeClr val="dk2"/>
                </a:solidFill>
              </a:defRPr>
            </a:lvl1pPr>
            <a:lvl2pPr lvl="1" algn="r">
              <a:buNone/>
              <a:defRPr sz="5400">
                <a:solidFill>
                  <a:schemeClr val="dk2"/>
                </a:solidFill>
              </a:defRPr>
            </a:lvl2pPr>
            <a:lvl3pPr lvl="2" algn="r">
              <a:buNone/>
              <a:defRPr sz="5400">
                <a:solidFill>
                  <a:schemeClr val="dk2"/>
                </a:solidFill>
              </a:defRPr>
            </a:lvl3pPr>
            <a:lvl4pPr lvl="3" algn="r">
              <a:buNone/>
              <a:defRPr sz="5400">
                <a:solidFill>
                  <a:schemeClr val="dk2"/>
                </a:solidFill>
              </a:defRPr>
            </a:lvl4pPr>
            <a:lvl5pPr lvl="4" algn="r">
              <a:buNone/>
              <a:defRPr sz="5400">
                <a:solidFill>
                  <a:schemeClr val="dk2"/>
                </a:solidFill>
              </a:defRPr>
            </a:lvl5pPr>
            <a:lvl6pPr lvl="5" algn="r">
              <a:buNone/>
              <a:defRPr sz="5400">
                <a:solidFill>
                  <a:schemeClr val="dk2"/>
                </a:solidFill>
              </a:defRPr>
            </a:lvl6pPr>
            <a:lvl7pPr lvl="6" algn="r">
              <a:buNone/>
              <a:defRPr sz="5400">
                <a:solidFill>
                  <a:schemeClr val="dk2"/>
                </a:solidFill>
              </a:defRPr>
            </a:lvl7pPr>
            <a:lvl8pPr lvl="7" algn="r">
              <a:buNone/>
              <a:defRPr sz="5400">
                <a:solidFill>
                  <a:schemeClr val="dk2"/>
                </a:solidFill>
              </a:defRPr>
            </a:lvl8pPr>
            <a:lvl9pPr lvl="8" algn="r">
              <a:buNone/>
              <a:defRPr sz="5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learningblog.tugraz.at/oer-canva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1610775" y="904725"/>
            <a:ext cx="24234900" cy="57066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 fontScale="90000"/>
          </a:bodyPr>
          <a:lstStyle/>
          <a:p>
            <a:r>
              <a:rPr lang="de-AT" dirty="0"/>
              <a:t>Kendi Açık </a:t>
            </a:r>
            <a:r>
              <a:rPr lang="de-AT" dirty="0" err="1"/>
              <a:t>Eğitim</a:t>
            </a:r>
            <a:r>
              <a:rPr lang="de-AT" dirty="0"/>
              <a:t> </a:t>
            </a:r>
            <a:r>
              <a:rPr lang="de-AT" dirty="0" err="1"/>
              <a:t>Kaynakları</a:t>
            </a:r>
            <a:r>
              <a:rPr lang="de-AT" dirty="0"/>
              <a:t> </a:t>
            </a:r>
            <a:r>
              <a:rPr lang="tr-TR" dirty="0"/>
              <a:t>şablonunuzu </a:t>
            </a:r>
            <a:r>
              <a:rPr lang="de-AT" dirty="0" err="1"/>
              <a:t>oluşturun</a:t>
            </a:r>
            <a:r>
              <a:rPr lang="de-AT" dirty="0"/>
              <a:t>: </a:t>
            </a:r>
            <a:r>
              <a:rPr lang="de-AT" dirty="0" err="1"/>
              <a:t>Bu</a:t>
            </a:r>
            <a:r>
              <a:rPr lang="de-AT" dirty="0"/>
              <a:t> </a:t>
            </a:r>
            <a:r>
              <a:rPr lang="de-AT" dirty="0" err="1"/>
              <a:t>şablonu</a:t>
            </a:r>
            <a:r>
              <a:rPr lang="de-AT" dirty="0"/>
              <a:t> </a:t>
            </a:r>
            <a:r>
              <a:rPr lang="de-AT" dirty="0" err="1"/>
              <a:t>nasıl</a:t>
            </a:r>
            <a:r>
              <a:rPr lang="de-AT" dirty="0"/>
              <a:t> </a:t>
            </a:r>
            <a:r>
              <a:rPr lang="de-AT" dirty="0" err="1"/>
              <a:t>kullanabilirsiniz</a:t>
            </a:r>
            <a:r>
              <a:rPr lang="de-AT" dirty="0"/>
              <a:t>?</a:t>
            </a: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>
          <a:xfrm>
            <a:off x="1610775" y="10268275"/>
            <a:ext cx="44032500" cy="21859800"/>
          </a:xfrm>
          <a:prstGeom prst="rect">
            <a:avLst/>
          </a:prstGeom>
        </p:spPr>
        <p:txBody>
          <a:bodyPr spcFirstLastPara="1" wrap="square" lIns="492850" tIns="492850" rIns="492850" bIns="492850" anchor="t" anchorCtr="0">
            <a:normAutofit/>
          </a:bodyPr>
          <a:lstStyle/>
          <a:p>
            <a:pPr marL="381000" rtl="0" fontAlgn="base">
              <a:buFont typeface="Arial" panose="020B0604020202020204" pitchFamily="34" charset="0"/>
              <a:buChar char="•"/>
            </a:pPr>
            <a:r>
              <a:rPr lang="tr-TR" dirty="0">
                <a:solidFill>
                  <a:srgbClr val="595959"/>
                </a:solidFill>
                <a:latin typeface="Arial" panose="020B0604020202020204" pitchFamily="34" charset="0"/>
              </a:rPr>
              <a:t>Ş</a:t>
            </a:r>
            <a:r>
              <a:rPr lang="es-ES" sz="9600" b="0" i="0" u="none" strike="noStrike" dirty="0" err="1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ablonu</a:t>
            </a:r>
            <a: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indirin: </a:t>
            </a:r>
            <a:r>
              <a:rPr lang="es-ES" sz="9600" b="0" i="0" u="none" strike="noStrike" dirty="0" err="1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Dosya</a:t>
            </a:r>
            <a: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→ İndir </a:t>
            </a:r>
          </a:p>
          <a:p>
            <a:pPr marL="0" indent="0" rtl="0" fontAlgn="base">
              <a:buNone/>
            </a:pPr>
            <a: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  → odp/pptx/... seçin</a:t>
            </a:r>
            <a:b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</a:br>
            <a:b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</a:br>
            <a: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Tercih ettiğiniz şablonu seçin:</a:t>
            </a:r>
          </a:p>
          <a:p>
            <a:pPr marL="742950" lvl="1" indent="-285750" rtl="0" fontAlgn="base">
              <a:buFont typeface="Arial" panose="020B0604020202020204" pitchFamily="34" charset="0"/>
              <a:buChar char="•"/>
            </a:pPr>
            <a:r>
              <a:rPr lang="es-ES" sz="75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no. 1 CC BY lisansına ve OEAA logolarına arka </a:t>
            </a:r>
            <a:r>
              <a:rPr lang="es-ES" sz="7500" b="0" i="0" u="none" strike="noStrike" dirty="0" err="1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planda</a:t>
            </a:r>
            <a:r>
              <a:rPr lang="es-ES" sz="75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s-ES" sz="7500" b="0" i="0" u="none" strike="noStrike" dirty="0" err="1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sahiptir</a:t>
            </a:r>
            <a:r>
              <a:rPr lang="es-ES" sz="75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742950" lvl="1" indent="-285750" rtl="0" fontAlgn="base">
              <a:buFont typeface="Arial" panose="020B0604020202020204" pitchFamily="34" charset="0"/>
              <a:buChar char="•"/>
            </a:pPr>
            <a:r>
              <a:rPr lang="es-ES" sz="75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no. 2 logoları içermez ve lisans görüntüsünü değiştirmenize izin verir.</a:t>
            </a:r>
          </a:p>
          <a:p>
            <a:pPr marL="457200" lvl="1" indent="0" rtl="0" fontAlgn="base">
              <a:buNone/>
            </a:pPr>
            <a:endParaRPr lang="es-ES" sz="7500" b="0" i="0" u="none" strike="noStrike" dirty="0">
              <a:solidFill>
                <a:srgbClr val="595959"/>
              </a:solidFill>
              <a:effectLst/>
              <a:latin typeface="Arial" panose="020B0604020202020204" pitchFamily="34" charset="0"/>
            </a:endParaRPr>
          </a:p>
          <a:p>
            <a:pPr marL="381000" lvl="1" indent="-838200" fontAlgn="base">
              <a:lnSpc>
                <a:spcPct val="125000"/>
              </a:lnSpc>
              <a:buSzPts val="9600"/>
              <a:buFont typeface="Arial" panose="020B0604020202020204" pitchFamily="34" charset="0"/>
              <a:buChar char="•"/>
            </a:pPr>
            <a:r>
              <a:rPr lang="es-ES" sz="9600" dirty="0">
                <a:solidFill>
                  <a:srgbClr val="595959"/>
                </a:solidFill>
                <a:latin typeface="Arial" panose="020B0604020202020204" pitchFamily="34" charset="0"/>
              </a:rPr>
              <a:t>Arka planı değiştiremezsiniz çünkü bu bir resimdir, ancak metni ve metin rengini değiştirebilirsiniz.</a:t>
            </a:r>
          </a:p>
          <a:p>
            <a:pPr marL="742950" lvl="1" indent="-285750" rtl="0" fontAlgn="base">
              <a:buFont typeface="Arial" panose="020B0604020202020204" pitchFamily="34" charset="0"/>
              <a:buChar char="•"/>
            </a:pPr>
            <a:r>
              <a:rPr lang="es-ES" sz="75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Kullanılan yazı tipleri: Comic New ve Mali</a:t>
            </a:r>
            <a:br>
              <a:rPr lang="es-ES" sz="75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</a:br>
            <a:endParaRPr lang="es-ES" sz="7500" b="0" i="0" u="none" strike="noStrike" dirty="0">
              <a:solidFill>
                <a:srgbClr val="595959"/>
              </a:solidFill>
              <a:effectLst/>
              <a:latin typeface="Arial" panose="020B0604020202020204" pitchFamily="34" charset="0"/>
            </a:endParaRPr>
          </a:p>
          <a:p>
            <a:pPr marL="381000" rtl="0" fontAlgn="base">
              <a:buFont typeface="Arial" panose="020B0604020202020204" pitchFamily="34" charset="0"/>
              <a:buChar char="•"/>
            </a:pPr>
            <a: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Proje ve çeviri süreci hakkında daha fazla bilgiye şu adresten ulaşabilirsiniz:</a:t>
            </a:r>
            <a:r>
              <a:rPr lang="es-ES" dirty="0">
                <a:solidFill>
                  <a:srgbClr val="595959"/>
                </a:solidFill>
                <a:latin typeface="Arial" panose="020B0604020202020204" pitchFamily="34" charset="0"/>
              </a:rPr>
              <a:t> </a:t>
            </a:r>
            <a: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  </a:t>
            </a:r>
            <a:r>
              <a:rPr lang="es-ES" sz="9600" b="0" i="0" u="none" strike="noStrike" dirty="0">
                <a:solidFill>
                  <a:srgbClr val="0097A7"/>
                </a:solidFill>
                <a:effectLst/>
                <a:latin typeface="Arial" panose="020B0604020202020204" pitchFamily="34" charset="0"/>
                <a:hlinkClick r:id="rId3"/>
              </a:rPr>
              <a:t>https://elearningblog.tugraz.at/oer-canvas</a:t>
            </a:r>
            <a:r>
              <a:rPr lang="es-ES" sz="96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 </a:t>
            </a: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08900" y="703450"/>
            <a:ext cx="16678151" cy="14033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" name="Google Shape;57;p13"/>
          <p:cNvCxnSpPr/>
          <p:nvPr/>
        </p:nvCxnSpPr>
        <p:spPr>
          <a:xfrm rot="10800000" flipH="1">
            <a:off x="25402800" y="8818900"/>
            <a:ext cx="5998500" cy="2858400"/>
          </a:xfrm>
          <a:prstGeom prst="curvedConnector3">
            <a:avLst>
              <a:gd name="adj1" fmla="val 50000"/>
            </a:avLst>
          </a:prstGeom>
          <a:noFill/>
          <a:ln w="114300" cap="flat" cmpd="sng">
            <a:solidFill>
              <a:srgbClr val="3C78D8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/>
        </p:nvSpPr>
        <p:spPr>
          <a:xfrm>
            <a:off x="38129650" y="6945950"/>
            <a:ext cx="7567200" cy="2733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7200" dirty="0">
                <a:solidFill>
                  <a:srgbClr val="289548"/>
                </a:solidFill>
                <a:latin typeface="Mali"/>
                <a:cs typeface="Mali"/>
              </a:rPr>
              <a:t>Bitti - her </a:t>
            </a:r>
            <a:r>
              <a:rPr lang="de-AT" sz="7200" dirty="0" err="1">
                <a:solidFill>
                  <a:srgbClr val="289548"/>
                </a:solidFill>
                <a:latin typeface="Mali"/>
                <a:cs typeface="Mali"/>
              </a:rPr>
              <a:t>şey</a:t>
            </a:r>
            <a:r>
              <a:rPr lang="de-AT" sz="7200" dirty="0">
                <a:solidFill>
                  <a:srgbClr val="289548"/>
                </a:solidFill>
                <a:latin typeface="Mali"/>
                <a:cs typeface="Mali"/>
              </a:rPr>
              <a:t> </a:t>
            </a:r>
            <a:r>
              <a:rPr lang="de-AT" sz="7200" dirty="0" err="1">
                <a:solidFill>
                  <a:srgbClr val="289548"/>
                </a:solidFill>
                <a:latin typeface="Mali"/>
                <a:cs typeface="Mali"/>
              </a:rPr>
              <a:t>düşü</a:t>
            </a:r>
            <a:r>
              <a:rPr lang="tr-TR" sz="7200" dirty="0" err="1">
                <a:solidFill>
                  <a:srgbClr val="289548"/>
                </a:solidFill>
                <a:latin typeface="Mali"/>
                <a:cs typeface="Mali"/>
              </a:rPr>
              <a:t>nüldümü</a:t>
            </a:r>
            <a:r>
              <a:rPr lang="de-AT" sz="7200" dirty="0">
                <a:solidFill>
                  <a:srgbClr val="289548"/>
                </a:solidFill>
                <a:latin typeface="Mali"/>
                <a:cs typeface="Mali"/>
              </a:rPr>
              <a:t>?</a:t>
            </a:r>
            <a:endParaRPr sz="7200" dirty="0">
              <a:solidFill>
                <a:srgbClr val="289548"/>
              </a:solidFill>
              <a:latin typeface="Mali"/>
              <a:cs typeface="Mali"/>
              <a:sym typeface="Mali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38495225" y="10216663"/>
            <a:ext cx="7969500" cy="16642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>
                <a:solidFill>
                  <a:schemeClr val="dk1"/>
                </a:solidFill>
                <a:latin typeface="Comic Neue"/>
              </a:rPr>
              <a:t>Kaynak,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açık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bir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format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kullanıyor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mu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?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örn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. </a:t>
            </a:r>
            <a:r>
              <a:rPr lang="de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html, h5p, pdf).</a:t>
            </a: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>
                <a:solidFill>
                  <a:schemeClr val="dk1"/>
                </a:solidFill>
                <a:latin typeface="Comic Neue"/>
              </a:rPr>
              <a:t>CC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lisansı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örn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. CC BY),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sürüm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bilgisi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örn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. 4.0 Uluslararası)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ve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atıf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kaynakta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yer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almaktadır.</a:t>
            </a:r>
            <a:endParaRPr sz="3000" b="1" dirty="0">
              <a:solidFill>
                <a:schemeClr val="dk1"/>
              </a:solidFill>
              <a:latin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>
                <a:solidFill>
                  <a:schemeClr val="dk1"/>
                </a:solidFill>
                <a:latin typeface="Comic Neue"/>
              </a:rPr>
              <a:t>Lisans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metni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bir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URL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ile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bağlantılıdır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.</a:t>
            </a:r>
            <a:endParaRPr sz="3000" b="1" dirty="0">
              <a:solidFill>
                <a:schemeClr val="dk1"/>
              </a:solidFill>
              <a:latin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de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>
                <a:solidFill>
                  <a:schemeClr val="dk1"/>
                </a:solidFill>
                <a:latin typeface="Comic Neue"/>
              </a:rPr>
              <a:t>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uygun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şekilde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tanımlanmıştır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meta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veriler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).</a:t>
            </a:r>
            <a:endParaRPr sz="3000" b="1" dirty="0">
              <a:solidFill>
                <a:schemeClr val="dk1"/>
              </a:solidFill>
              <a:latin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de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Diğer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materyaller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uyumlu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lisanslara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sahiptir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.</a:t>
            </a:r>
            <a:endParaRPr sz="3000" b="1" dirty="0">
              <a:solidFill>
                <a:schemeClr val="dk1"/>
              </a:solidFill>
              <a:latin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de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Diğer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materyaller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lisanslarına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göre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kaynak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gösterilmektedir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- TASLL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kılavuzuna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bakın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(https://open-educational-resources.de/wp-content/uploads/graphic_TASLL-rule_OER-2.pdf)</a:t>
            </a: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>
                <a:solidFill>
                  <a:schemeClr val="dk1"/>
                </a:solidFill>
                <a:latin typeface="Comic Neue"/>
              </a:rPr>
              <a:t>Mevcut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materyallerde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yapılan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değişiklikler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açıklanmıştır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.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>
                <a:solidFill>
                  <a:schemeClr val="dk1"/>
                </a:solidFill>
                <a:latin typeface="Comic Neue"/>
              </a:rPr>
              <a:t>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bir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havuzda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veya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kendi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web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sitenizde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</a:rPr>
              <a:t>yayımlanmıştır</a:t>
            </a:r>
            <a:r>
              <a:rPr lang="de-AT" sz="3000" b="1" dirty="0">
                <a:solidFill>
                  <a:schemeClr val="dk1"/>
                </a:solidFill>
                <a:latin typeface="Comic Neue"/>
              </a:rPr>
              <a:t>.</a:t>
            </a:r>
            <a:endParaRPr sz="3000" b="1" dirty="0">
              <a:solidFill>
                <a:schemeClr val="dk1"/>
              </a:solidFill>
              <a:latin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Meslektaşlarınız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yeni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hakkında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bilgi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sahibidir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kısa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e-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posta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yüz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yüze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konuşma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).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veya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bileşenlerinin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yeniden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kullanılması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planlanmaktadır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diğer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derslerde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veya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gelecekteki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dönemlerde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).</a:t>
            </a:r>
            <a:endParaRPr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1425750" y="694600"/>
            <a:ext cx="25151700" cy="4431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2000" b="1" dirty="0">
                <a:solidFill>
                  <a:srgbClr val="DC902D"/>
                </a:solidFill>
                <a:latin typeface="Comic Neue"/>
              </a:rPr>
              <a:t>Açık </a:t>
            </a:r>
            <a:r>
              <a:rPr lang="de-AT" sz="12000" b="1" dirty="0" err="1">
                <a:solidFill>
                  <a:srgbClr val="DC902D"/>
                </a:solidFill>
                <a:latin typeface="Comic Neue"/>
              </a:rPr>
              <a:t>Eğitim</a:t>
            </a:r>
            <a:r>
              <a:rPr lang="de-AT" sz="12000" b="1" dirty="0">
                <a:solidFill>
                  <a:srgbClr val="DC902D"/>
                </a:solidFill>
                <a:latin typeface="Comic Neue"/>
              </a:rPr>
              <a:t> </a:t>
            </a:r>
            <a:r>
              <a:rPr lang="de-AT" sz="12000" b="1" dirty="0" err="1">
                <a:solidFill>
                  <a:srgbClr val="DC902D"/>
                </a:solidFill>
                <a:latin typeface="Comic Neue"/>
              </a:rPr>
              <a:t>Kaynakları</a:t>
            </a:r>
            <a:r>
              <a:rPr lang="de-AT" sz="12000" b="1" dirty="0">
                <a:solidFill>
                  <a:srgbClr val="DC902D"/>
                </a:solidFill>
                <a:latin typeface="Comic Neue"/>
              </a:rPr>
              <a:t> (OER) </a:t>
            </a:r>
            <a:r>
              <a:rPr lang="de-AT" sz="12000" b="1" dirty="0" err="1">
                <a:solidFill>
                  <a:srgbClr val="DC902D"/>
                </a:solidFill>
                <a:latin typeface="Comic Neue"/>
              </a:rPr>
              <a:t>Oluşturma</a:t>
            </a:r>
            <a:r>
              <a:rPr lang="de-AT" sz="12000" b="1" dirty="0">
                <a:solidFill>
                  <a:srgbClr val="DC902D"/>
                </a:solidFill>
                <a:latin typeface="Comic Neue"/>
              </a:rPr>
              <a:t> </a:t>
            </a:r>
            <a:r>
              <a:rPr lang="tr-TR" sz="12000" b="1" dirty="0">
                <a:solidFill>
                  <a:srgbClr val="DC902D"/>
                </a:solidFill>
                <a:latin typeface="Comic Neue"/>
              </a:rPr>
              <a:t>Şablonu</a:t>
            </a:r>
            <a:endParaRPr lang="de-AT" sz="12000" b="1" dirty="0">
              <a:solidFill>
                <a:srgbClr val="DC902D"/>
              </a:solidFill>
              <a:latin typeface="Comic Neue"/>
              <a:sym typeface="Comic Neue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1571975" y="5002225"/>
            <a:ext cx="102726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PLANL</a:t>
            </a:r>
            <a:r>
              <a:rPr lang="tr-TR" sz="6000" dirty="0">
                <a:solidFill>
                  <a:srgbClr val="289548"/>
                </a:solidFill>
                <a:latin typeface="Mali Medium"/>
                <a:cs typeface="Mali Medium"/>
              </a:rPr>
              <a:t>AMA</a:t>
            </a:r>
            <a:endParaRPr sz="6000" dirty="0">
              <a:solidFill>
                <a:srgbClr val="289548"/>
              </a:solidFill>
              <a:latin typeface="Mali Medium"/>
              <a:cs typeface="Mali Medium"/>
              <a:sym typeface="Mali Medium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12606200" y="4849825"/>
            <a:ext cx="9797400" cy="1458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HEDEF</a:t>
            </a:r>
            <a:r>
              <a:rPr lang="de-AT" sz="7200" dirty="0"/>
              <a:t> </a:t>
            </a: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GRUP</a:t>
            </a:r>
            <a:r>
              <a:rPr lang="tr-TR" sz="6000" dirty="0">
                <a:solidFill>
                  <a:srgbClr val="289548"/>
                </a:solidFill>
                <a:latin typeface="Mali Medium"/>
                <a:cs typeface="Mali Medium"/>
              </a:rPr>
              <a:t>LAR</a:t>
            </a:r>
            <a:endParaRPr sz="6000" dirty="0">
              <a:solidFill>
                <a:srgbClr val="289548"/>
              </a:solidFill>
              <a:latin typeface="Mali Medium"/>
              <a:cs typeface="Mali Medium"/>
              <a:sym typeface="Mali Medium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22954999" y="4849825"/>
            <a:ext cx="16272761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ÖĞRENME HEDEFLERİ</a:t>
            </a:r>
            <a:endParaRPr sz="6000" dirty="0">
              <a:solidFill>
                <a:srgbClr val="289548"/>
              </a:solidFill>
              <a:latin typeface="Mali Medium"/>
              <a:cs typeface="Mali Medium"/>
              <a:sym typeface="Mali Medium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1425750" y="11003850"/>
            <a:ext cx="102726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ÇİZİMLER VE NOTLAR</a:t>
            </a:r>
            <a:endParaRPr sz="6000" dirty="0">
              <a:solidFill>
                <a:srgbClr val="289548"/>
              </a:solidFill>
              <a:latin typeface="Mali Medium"/>
              <a:cs typeface="Mali Medium"/>
              <a:sym typeface="Mali Medium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1425750" y="22482950"/>
            <a:ext cx="102726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BİLEŞENLER</a:t>
            </a:r>
            <a:endParaRPr sz="6000" dirty="0">
              <a:solidFill>
                <a:srgbClr val="289548"/>
              </a:solidFill>
              <a:latin typeface="Mali Medium"/>
              <a:cs typeface="Mali Medium"/>
              <a:sym typeface="Mali Medium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29288850" y="21420950"/>
            <a:ext cx="5776200" cy="230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LİSANS VE ATIF</a:t>
            </a:r>
            <a:endParaRPr sz="6000" dirty="0">
              <a:solidFill>
                <a:srgbClr val="289548"/>
              </a:solidFill>
              <a:latin typeface="Mali Medium"/>
              <a:cs typeface="Mali Medium"/>
              <a:sym typeface="Mali Medium"/>
            </a:endParaRPr>
          </a:p>
        </p:txBody>
      </p:sp>
      <p:sp>
        <p:nvSpPr>
          <p:cNvPr id="72" name="Google Shape;72;p14"/>
          <p:cNvSpPr txBox="1"/>
          <p:nvPr/>
        </p:nvSpPr>
        <p:spPr>
          <a:xfrm rot="-888617">
            <a:off x="943875" y="6698871"/>
            <a:ext cx="2483700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Dialar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73" name="Google Shape;73;p14"/>
          <p:cNvSpPr txBox="1"/>
          <p:nvPr/>
        </p:nvSpPr>
        <p:spPr>
          <a:xfrm rot="-1056168">
            <a:off x="3954702" y="9283706"/>
            <a:ext cx="1809425" cy="80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Test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74" name="Google Shape;74;p14"/>
          <p:cNvSpPr txBox="1"/>
          <p:nvPr/>
        </p:nvSpPr>
        <p:spPr>
          <a:xfrm rot="426540">
            <a:off x="8703836" y="5272591"/>
            <a:ext cx="3061636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Çalışma</a:t>
            </a: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sayfası</a:t>
            </a:r>
            <a:endParaRPr lang="de-AT"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75" name="Google Shape;75;p14"/>
          <p:cNvSpPr txBox="1"/>
          <p:nvPr/>
        </p:nvSpPr>
        <p:spPr>
          <a:xfrm rot="421443">
            <a:off x="7349085" y="9283696"/>
            <a:ext cx="3061678" cy="8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Video</a:t>
            </a:r>
            <a:endParaRPr sz="400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76" name="Google Shape;76;p14"/>
          <p:cNvSpPr txBox="1"/>
          <p:nvPr/>
        </p:nvSpPr>
        <p:spPr>
          <a:xfrm rot="356543">
            <a:off x="17659592" y="6245958"/>
            <a:ext cx="5239152" cy="800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Ön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bilgi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77" name="Google Shape;77;p14"/>
          <p:cNvSpPr txBox="1"/>
          <p:nvPr/>
        </p:nvSpPr>
        <p:spPr>
          <a:xfrm rot="428868">
            <a:off x="33226661" y="6629757"/>
            <a:ext cx="5239116" cy="800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Uygulama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78" name="Google Shape;78;p14"/>
          <p:cNvSpPr txBox="1"/>
          <p:nvPr/>
        </p:nvSpPr>
        <p:spPr>
          <a:xfrm rot="683422">
            <a:off x="30711616" y="9608952"/>
            <a:ext cx="5239189" cy="800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Yansıma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79" name="Google Shape;79;p14"/>
          <p:cNvSpPr txBox="1"/>
          <p:nvPr/>
        </p:nvSpPr>
        <p:spPr>
          <a:xfrm rot="-642500">
            <a:off x="13303838" y="9283687"/>
            <a:ext cx="5239237" cy="800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Bağlam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80" name="Google Shape;80;p14"/>
          <p:cNvSpPr txBox="1"/>
          <p:nvPr/>
        </p:nvSpPr>
        <p:spPr>
          <a:xfrm rot="-483269">
            <a:off x="487451" y="26224333"/>
            <a:ext cx="5239284" cy="800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Ses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81" name="Google Shape;81;p14"/>
          <p:cNvSpPr txBox="1"/>
          <p:nvPr/>
        </p:nvSpPr>
        <p:spPr>
          <a:xfrm rot="718591">
            <a:off x="577508" y="31093727"/>
            <a:ext cx="5239244" cy="800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Metinler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82" name="Google Shape;82;p14"/>
          <p:cNvSpPr txBox="1"/>
          <p:nvPr/>
        </p:nvSpPr>
        <p:spPr>
          <a:xfrm rot="-257114">
            <a:off x="17917497" y="31332181"/>
            <a:ext cx="7969580" cy="800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Meslektaşlardan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yardım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83" name="Google Shape;83;p14"/>
          <p:cNvSpPr txBox="1"/>
          <p:nvPr/>
        </p:nvSpPr>
        <p:spPr>
          <a:xfrm rot="-590102">
            <a:off x="23656666" y="24508206"/>
            <a:ext cx="5239096" cy="800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Gerekli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yazılım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84" name="Google Shape;84;p14"/>
          <p:cNvSpPr txBox="1"/>
          <p:nvPr/>
        </p:nvSpPr>
        <p:spPr>
          <a:xfrm>
            <a:off x="13275047" y="22075350"/>
            <a:ext cx="4107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OER </a:t>
            </a: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arama</a:t>
            </a:r>
            <a:r>
              <a:rPr lang="de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: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85" name="Google Shape;85;p14"/>
          <p:cNvSpPr txBox="1"/>
          <p:nvPr/>
        </p:nvSpPr>
        <p:spPr>
          <a:xfrm>
            <a:off x="17632275" y="21348650"/>
            <a:ext cx="10028400" cy="230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https://creativecommons.org.tr/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https://oercommons.org/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https://acikders.ulakbim.gov.tr/</a:t>
            </a:r>
          </a:p>
        </p:txBody>
      </p:sp>
      <p:sp>
        <p:nvSpPr>
          <p:cNvPr id="86" name="Google Shape;86;p14"/>
          <p:cNvSpPr txBox="1"/>
          <p:nvPr/>
        </p:nvSpPr>
        <p:spPr>
          <a:xfrm>
            <a:off x="1847850" y="23945850"/>
            <a:ext cx="45150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b="1" dirty="0">
                <a:solidFill>
                  <a:schemeClr val="dk1"/>
                </a:solidFill>
                <a:latin typeface="Comic Neue"/>
              </a:rPr>
              <a:t>Neye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ihtiyaç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var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?</a:t>
            </a:r>
            <a:endParaRPr sz="4000" b="1" dirty="0">
              <a:solidFill>
                <a:schemeClr val="dk1"/>
              </a:solidFill>
              <a:latin typeface="Comic Neue"/>
              <a:sym typeface="Comic Neue"/>
            </a:endParaRPr>
          </a:p>
        </p:txBody>
      </p:sp>
      <p:sp>
        <p:nvSpPr>
          <p:cNvPr id="87" name="Google Shape;87;p14"/>
          <p:cNvSpPr txBox="1"/>
          <p:nvPr/>
        </p:nvSpPr>
        <p:spPr>
          <a:xfrm>
            <a:off x="6648450" y="23945850"/>
            <a:ext cx="32100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Mevcut</a:t>
            </a:r>
            <a:endParaRPr sz="4000" b="1" dirty="0">
              <a:solidFill>
                <a:schemeClr val="dk1"/>
              </a:solidFill>
              <a:latin typeface="Comic Neue"/>
              <a:sym typeface="Comic Neue"/>
            </a:endParaRPr>
          </a:p>
        </p:txBody>
      </p:sp>
      <p:sp>
        <p:nvSpPr>
          <p:cNvPr id="88" name="Google Shape;88;p14"/>
          <p:cNvSpPr txBox="1"/>
          <p:nvPr/>
        </p:nvSpPr>
        <p:spPr>
          <a:xfrm>
            <a:off x="10096500" y="23945850"/>
            <a:ext cx="13636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b="1" dirty="0">
                <a:solidFill>
                  <a:schemeClr val="dk1"/>
                </a:solidFill>
                <a:latin typeface="Comic Neue"/>
              </a:rPr>
              <a:t>Yorum,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örn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.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diğer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materyallerin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atıfı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ve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lisansı</a:t>
            </a:r>
            <a:endParaRPr sz="4000" b="1" dirty="0">
              <a:solidFill>
                <a:schemeClr val="dk1"/>
              </a:solidFill>
              <a:latin typeface="Comic Neue"/>
              <a:sym typeface="Comic Neue"/>
            </a:endParaRPr>
          </a:p>
        </p:txBody>
      </p:sp>
      <p:pic>
        <p:nvPicPr>
          <p:cNvPr id="89" name="Google Shape;8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560435" y="25110928"/>
            <a:ext cx="518574" cy="492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662793" y="23634390"/>
            <a:ext cx="518574" cy="466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671863" y="10384214"/>
            <a:ext cx="518574" cy="4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671869" y="20329688"/>
            <a:ext cx="518574" cy="482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662793" y="17348946"/>
            <a:ext cx="518574" cy="461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611076" y="16020469"/>
            <a:ext cx="518574" cy="508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7671863" y="14577223"/>
            <a:ext cx="518574" cy="508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671863" y="13464517"/>
            <a:ext cx="518574" cy="47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7671869" y="11959645"/>
            <a:ext cx="518574" cy="469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7671863" y="21908937"/>
            <a:ext cx="518574" cy="469308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4"/>
          <p:cNvSpPr txBox="1"/>
          <p:nvPr/>
        </p:nvSpPr>
        <p:spPr>
          <a:xfrm rot="-546120">
            <a:off x="37538717" y="27348988"/>
            <a:ext cx="9324714" cy="301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Bir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öğrenme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yönetim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sistemindeki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OER,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otomatik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olarak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yayımlanmaz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ve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başkaları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tarafından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kullanılamaz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!</a:t>
            </a:r>
            <a:endParaRPr sz="4000" dirty="0">
              <a:solidFill>
                <a:srgbClr val="00A7DC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 rot="-523824">
            <a:off x="29420021" y="28744652"/>
            <a:ext cx="6382046" cy="230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örn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. CC BY 4.0 Uluslararası +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isim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+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kurum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veya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üniversite</a:t>
            </a:r>
            <a:endParaRPr sz="4000" dirty="0">
              <a:solidFill>
                <a:srgbClr val="00A7DC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40790275" y="31386450"/>
            <a:ext cx="5776200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CC BY 4.0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UluslararasıTU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Graz |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Eğitim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Teknolojisi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temel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alınarak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hazırlanmıştırçeviren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düzenleyen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: Birgit Oberer</a:t>
            </a:r>
            <a:endParaRPr sz="2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https://creativecommons.org/licenses/by/4.0</a:t>
            </a:r>
            <a:endParaRPr sz="2400" b="1" dirty="0">
              <a:latin typeface="Comic Neue"/>
              <a:ea typeface="Comic Neue"/>
              <a:cs typeface="Comic Neue"/>
              <a:sym typeface="Comic Neue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 rot="-698285">
            <a:off x="23724472" y="9283656"/>
            <a:ext cx="5239211" cy="800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Bilgi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03" name="Google Shape;103;p14"/>
          <p:cNvSpPr txBox="1"/>
          <p:nvPr/>
        </p:nvSpPr>
        <p:spPr>
          <a:xfrm rot="-412607">
            <a:off x="2476431" y="31789364"/>
            <a:ext cx="5239090" cy="800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Görseller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6"/>
          <p:cNvSpPr txBox="1"/>
          <p:nvPr/>
        </p:nvSpPr>
        <p:spPr>
          <a:xfrm>
            <a:off x="38129650" y="6945950"/>
            <a:ext cx="7567200" cy="4148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7200" dirty="0">
                <a:solidFill>
                  <a:srgbClr val="289548"/>
                </a:solidFill>
                <a:latin typeface="Mali"/>
                <a:ea typeface="Mali"/>
                <a:cs typeface="Mali"/>
                <a:sym typeface="Mali"/>
              </a:rPr>
              <a:t>Bitti - her </a:t>
            </a:r>
            <a:r>
              <a:rPr lang="de-AT" sz="7200" dirty="0" err="1">
                <a:solidFill>
                  <a:srgbClr val="289548"/>
                </a:solidFill>
                <a:latin typeface="Mali"/>
                <a:ea typeface="Mali"/>
                <a:cs typeface="Mali"/>
                <a:sym typeface="Mali"/>
              </a:rPr>
              <a:t>şey</a:t>
            </a:r>
            <a:r>
              <a:rPr lang="de-AT" sz="7200" dirty="0">
                <a:solidFill>
                  <a:srgbClr val="289548"/>
                </a:solidFill>
                <a:latin typeface="Mali"/>
                <a:ea typeface="Mali"/>
                <a:cs typeface="Mali"/>
                <a:sym typeface="Mali"/>
              </a:rPr>
              <a:t> </a:t>
            </a:r>
            <a:r>
              <a:rPr lang="de-AT" sz="7200" dirty="0" err="1">
                <a:solidFill>
                  <a:srgbClr val="289548"/>
                </a:solidFill>
                <a:latin typeface="Mali"/>
                <a:ea typeface="Mali"/>
                <a:cs typeface="Mali"/>
                <a:sym typeface="Mali"/>
              </a:rPr>
              <a:t>düşün</a:t>
            </a:r>
            <a:r>
              <a:rPr lang="tr-TR" sz="7200" dirty="0" err="1">
                <a:solidFill>
                  <a:srgbClr val="289548"/>
                </a:solidFill>
                <a:latin typeface="Mali"/>
                <a:ea typeface="Mali"/>
                <a:cs typeface="Mali"/>
                <a:sym typeface="Mali"/>
              </a:rPr>
              <a:t>üldümü</a:t>
            </a:r>
            <a:r>
              <a:rPr lang="de-AT" sz="7200" dirty="0">
                <a:solidFill>
                  <a:srgbClr val="289548"/>
                </a:solidFill>
                <a:latin typeface="Mali"/>
                <a:ea typeface="Mali"/>
                <a:cs typeface="Mali"/>
                <a:sym typeface="Mali"/>
              </a:rPr>
              <a:t>?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0" dirty="0">
              <a:solidFill>
                <a:srgbClr val="289548"/>
              </a:solidFill>
              <a:latin typeface="Mali"/>
              <a:ea typeface="Mali"/>
              <a:cs typeface="Mali"/>
              <a:sym typeface="Mali"/>
            </a:endParaRPr>
          </a:p>
        </p:txBody>
      </p:sp>
      <p:sp>
        <p:nvSpPr>
          <p:cNvPr id="164" name="Google Shape;164;p16"/>
          <p:cNvSpPr txBox="1"/>
          <p:nvPr/>
        </p:nvSpPr>
        <p:spPr>
          <a:xfrm>
            <a:off x="38495225" y="10216663"/>
            <a:ext cx="7969500" cy="17173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Kaynak,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açık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format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kullanıyor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mu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?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örn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.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html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, h5p,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pdf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).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CC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lisansı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örn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. CC BY),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sürüm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bilgisi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örn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. 4.0 Uluslararası)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atıf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kaynakta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almaktadır.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Lisans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metni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URL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ile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bağlantılıdır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.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uygun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şekilde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tanımlanmıştır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meta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veriler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).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Diğer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materyaller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uyumlu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lisanslara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sahiptir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.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Diğer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materyaller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lisanslarına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göre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kaynak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gösterilmektedir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- TASLL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kılavuzuna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bakın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(https://open-educational-resources.de/wp-content/uploads/graphic_TASLL-rule_OER-2.pdf)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Mevcut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materyallerde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yapılan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değişiklikler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açıklanmıştır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. 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havuzda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veya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kendi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web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sitenizde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yayımlanmıştır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.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Meslektaşlarınız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yeni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hakkında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bilgi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sahibidir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kısa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e-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posta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,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yüz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yüze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konuşma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).</a:t>
            </a:r>
          </a:p>
          <a:p>
            <a:pPr>
              <a:lnSpc>
                <a:spcPct val="115000"/>
              </a:lnSpc>
            </a:pPr>
            <a:endParaRPr lang="de-AT" sz="3000" b="1" dirty="0">
              <a:solidFill>
                <a:schemeClr val="dk1"/>
              </a:solidFill>
              <a:latin typeface="Comic Neue"/>
              <a:ea typeface="Comic Neue"/>
              <a:cs typeface="Comic Neue"/>
              <a:sym typeface="Comic Neue"/>
            </a:endParaRPr>
          </a:p>
          <a:p>
            <a:pPr>
              <a:lnSpc>
                <a:spcPct val="115000"/>
              </a:lnSpc>
            </a:pP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OER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veya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bileşenlerinin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yeniden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kullanılması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planlanmaktadır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(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diğer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derslerde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veya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gelecekteki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3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dönemlerde</a:t>
            </a:r>
            <a:r>
              <a:rPr lang="de-AT" sz="3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).</a:t>
            </a:r>
          </a:p>
        </p:txBody>
      </p:sp>
      <p:sp>
        <p:nvSpPr>
          <p:cNvPr id="165" name="Google Shape;165;p16"/>
          <p:cNvSpPr txBox="1"/>
          <p:nvPr/>
        </p:nvSpPr>
        <p:spPr>
          <a:xfrm>
            <a:off x="1425750" y="694600"/>
            <a:ext cx="25151700" cy="4431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2000" b="1" dirty="0">
                <a:solidFill>
                  <a:srgbClr val="DC902D"/>
                </a:solidFill>
                <a:latin typeface="Comic Neue"/>
                <a:ea typeface="Comic Neue"/>
                <a:cs typeface="Comic Neue"/>
                <a:sym typeface="Comic Neue"/>
              </a:rPr>
              <a:t>Açık </a:t>
            </a:r>
            <a:r>
              <a:rPr lang="de-AT" sz="12000" b="1" dirty="0" err="1">
                <a:solidFill>
                  <a:srgbClr val="DC902D"/>
                </a:solidFill>
                <a:latin typeface="Comic Neue"/>
                <a:ea typeface="Comic Neue"/>
                <a:cs typeface="Comic Neue"/>
                <a:sym typeface="Comic Neue"/>
              </a:rPr>
              <a:t>Eğitim</a:t>
            </a:r>
            <a:r>
              <a:rPr lang="de-AT" sz="12000" b="1" dirty="0">
                <a:solidFill>
                  <a:srgbClr val="DC902D"/>
                </a:solidFill>
                <a:latin typeface="Comic Neue"/>
                <a:ea typeface="Comic Neue"/>
                <a:cs typeface="Comic Neue"/>
                <a:sym typeface="Comic Neue"/>
              </a:rPr>
              <a:t> Kaynak (OER) </a:t>
            </a:r>
            <a:r>
              <a:rPr lang="de-AT" sz="12000" b="1" dirty="0" err="1">
                <a:solidFill>
                  <a:srgbClr val="DC902D"/>
                </a:solidFill>
                <a:latin typeface="Comic Neue"/>
                <a:ea typeface="Comic Neue"/>
                <a:cs typeface="Comic Neue"/>
                <a:sym typeface="Comic Neue"/>
              </a:rPr>
              <a:t>Oluşturma</a:t>
            </a:r>
            <a:r>
              <a:rPr lang="de-AT" sz="12000" b="1" dirty="0">
                <a:solidFill>
                  <a:srgbClr val="DC902D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tr-TR" sz="12000" b="1" dirty="0">
                <a:solidFill>
                  <a:srgbClr val="DC902D"/>
                </a:solidFill>
                <a:latin typeface="Comic Neue"/>
                <a:ea typeface="Comic Neue"/>
                <a:cs typeface="Comic Neue"/>
                <a:sym typeface="Comic Neue"/>
              </a:rPr>
              <a:t>Şablonu</a:t>
            </a:r>
            <a:endParaRPr sz="12000" b="1" dirty="0">
              <a:solidFill>
                <a:srgbClr val="DC902D"/>
              </a:solidFill>
              <a:latin typeface="Comic Neue"/>
              <a:ea typeface="Comic Neue"/>
              <a:cs typeface="Comic Neue"/>
              <a:sym typeface="Comic Neue"/>
            </a:endParaRPr>
          </a:p>
        </p:txBody>
      </p:sp>
      <p:sp>
        <p:nvSpPr>
          <p:cNvPr id="166" name="Google Shape;166;p16"/>
          <p:cNvSpPr txBox="1"/>
          <p:nvPr/>
        </p:nvSpPr>
        <p:spPr>
          <a:xfrm>
            <a:off x="1571975" y="5002225"/>
            <a:ext cx="102726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ea typeface="Mali Medium"/>
                <a:cs typeface="Mali Medium"/>
                <a:sym typeface="Mali Medium"/>
              </a:rPr>
              <a:t>PLANL</a:t>
            </a:r>
            <a:r>
              <a:rPr lang="tr-TR" sz="6000" dirty="0">
                <a:solidFill>
                  <a:srgbClr val="289548"/>
                </a:solidFill>
                <a:latin typeface="Mali Medium"/>
                <a:ea typeface="Mali Medium"/>
                <a:cs typeface="Mali Medium"/>
                <a:sym typeface="Mali Medium"/>
              </a:rPr>
              <a:t>AMA</a:t>
            </a:r>
            <a:endParaRPr sz="6000" dirty="0">
              <a:solidFill>
                <a:srgbClr val="289548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67" name="Google Shape;167;p16"/>
          <p:cNvSpPr txBox="1"/>
          <p:nvPr/>
        </p:nvSpPr>
        <p:spPr>
          <a:xfrm>
            <a:off x="12606200" y="5002225"/>
            <a:ext cx="97974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ea typeface="Mali Medium"/>
                <a:cs typeface="Mali Medium"/>
                <a:sym typeface="Mali Medium"/>
              </a:rPr>
              <a:t>HEDEF GRU</a:t>
            </a:r>
            <a:r>
              <a:rPr lang="tr-TR" sz="6000" dirty="0">
                <a:solidFill>
                  <a:srgbClr val="289548"/>
                </a:solidFill>
                <a:latin typeface="Mali Medium"/>
                <a:ea typeface="Mali Medium"/>
                <a:cs typeface="Mali Medium"/>
                <a:sym typeface="Mali Medium"/>
              </a:rPr>
              <a:t>PLAR</a:t>
            </a:r>
            <a:endParaRPr lang="de-AT" sz="6000" dirty="0">
              <a:solidFill>
                <a:srgbClr val="289548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68" name="Google Shape;168;p16"/>
          <p:cNvSpPr txBox="1"/>
          <p:nvPr/>
        </p:nvSpPr>
        <p:spPr>
          <a:xfrm>
            <a:off x="22955000" y="5002225"/>
            <a:ext cx="168214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ea typeface="Mali Medium"/>
                <a:cs typeface="Mali Medium"/>
                <a:sym typeface="Mali Medium"/>
              </a:rPr>
              <a:t>ÖĞRENME HEDEFLERİ</a:t>
            </a:r>
          </a:p>
        </p:txBody>
      </p:sp>
      <p:sp>
        <p:nvSpPr>
          <p:cNvPr id="169" name="Google Shape;169;p16"/>
          <p:cNvSpPr txBox="1"/>
          <p:nvPr/>
        </p:nvSpPr>
        <p:spPr>
          <a:xfrm>
            <a:off x="1425750" y="11003850"/>
            <a:ext cx="102726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ea typeface="Mali Medium"/>
                <a:cs typeface="Mali Medium"/>
                <a:sym typeface="Mali Medium"/>
              </a:rPr>
              <a:t>ÇİZİMLER VE NOTLAR</a:t>
            </a:r>
          </a:p>
        </p:txBody>
      </p:sp>
      <p:sp>
        <p:nvSpPr>
          <p:cNvPr id="170" name="Google Shape;170;p16"/>
          <p:cNvSpPr txBox="1"/>
          <p:nvPr/>
        </p:nvSpPr>
        <p:spPr>
          <a:xfrm>
            <a:off x="1425750" y="22482950"/>
            <a:ext cx="10272600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BİLEŞENLER</a:t>
            </a:r>
            <a:endParaRPr sz="6000" dirty="0">
              <a:solidFill>
                <a:srgbClr val="289548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1" name="Google Shape;171;p16"/>
          <p:cNvSpPr txBox="1"/>
          <p:nvPr/>
        </p:nvSpPr>
        <p:spPr>
          <a:xfrm>
            <a:off x="29288850" y="21420950"/>
            <a:ext cx="5776200" cy="230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>
                <a:solidFill>
                  <a:srgbClr val="289548"/>
                </a:solidFill>
                <a:latin typeface="Mali Medium"/>
                <a:cs typeface="Mali Medium"/>
              </a:rPr>
              <a:t>LİSANS VE ATIF</a:t>
            </a:r>
            <a:r>
              <a:rPr lang="tr-TR" sz="6000" dirty="0">
                <a:solidFill>
                  <a:srgbClr val="289548"/>
                </a:solidFill>
                <a:latin typeface="Mali Medium"/>
                <a:cs typeface="Mali Medium"/>
              </a:rPr>
              <a:t>LAR</a:t>
            </a:r>
            <a:endParaRPr lang="de-AT" sz="6000" dirty="0">
              <a:solidFill>
                <a:srgbClr val="289548"/>
              </a:solidFill>
              <a:latin typeface="Mali Medium"/>
              <a:cs typeface="Mali Medium"/>
              <a:sym typeface="Mali Medium"/>
            </a:endParaRPr>
          </a:p>
        </p:txBody>
      </p:sp>
      <p:sp>
        <p:nvSpPr>
          <p:cNvPr id="172" name="Google Shape;172;p16"/>
          <p:cNvSpPr txBox="1"/>
          <p:nvPr/>
        </p:nvSpPr>
        <p:spPr>
          <a:xfrm rot="-888617">
            <a:off x="940628" y="6366119"/>
            <a:ext cx="2679121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Dialar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3" name="Google Shape;173;p16"/>
          <p:cNvSpPr txBox="1"/>
          <p:nvPr/>
        </p:nvSpPr>
        <p:spPr>
          <a:xfrm rot="-1056168">
            <a:off x="3954702" y="9283706"/>
            <a:ext cx="1809425" cy="80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Test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4" name="Google Shape;174;p16"/>
          <p:cNvSpPr txBox="1"/>
          <p:nvPr/>
        </p:nvSpPr>
        <p:spPr>
          <a:xfrm rot="426540">
            <a:off x="8703836" y="4964814"/>
            <a:ext cx="3061636" cy="2031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Çalışma</a:t>
            </a: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sayfası</a:t>
            </a:r>
            <a:endParaRPr lang="de-AT"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5" name="Google Shape;175;p16"/>
          <p:cNvSpPr txBox="1"/>
          <p:nvPr/>
        </p:nvSpPr>
        <p:spPr>
          <a:xfrm rot="421443">
            <a:off x="7349085" y="9283696"/>
            <a:ext cx="3061678" cy="8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Video</a:t>
            </a:r>
            <a:endParaRPr sz="400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6" name="Google Shape;176;p16"/>
          <p:cNvSpPr txBox="1"/>
          <p:nvPr/>
        </p:nvSpPr>
        <p:spPr>
          <a:xfrm rot="356543">
            <a:off x="17659592" y="6245958"/>
            <a:ext cx="5239152" cy="800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Ön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bilgi</a:t>
            </a:r>
            <a:endParaRPr lang="de-AT"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7" name="Google Shape;177;p16"/>
          <p:cNvSpPr txBox="1"/>
          <p:nvPr/>
        </p:nvSpPr>
        <p:spPr>
          <a:xfrm rot="428868">
            <a:off x="33226675" y="6680099"/>
            <a:ext cx="5239116" cy="800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Uygulama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8" name="Google Shape;178;p16"/>
          <p:cNvSpPr txBox="1"/>
          <p:nvPr/>
        </p:nvSpPr>
        <p:spPr>
          <a:xfrm rot="683422">
            <a:off x="30711616" y="9301217"/>
            <a:ext cx="5239189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Yansıtma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79" name="Google Shape;179;p16"/>
          <p:cNvSpPr txBox="1"/>
          <p:nvPr/>
        </p:nvSpPr>
        <p:spPr>
          <a:xfrm rot="-642500">
            <a:off x="13303838" y="9283687"/>
            <a:ext cx="5239237" cy="800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Bağlam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80" name="Google Shape;180;p16"/>
          <p:cNvSpPr txBox="1"/>
          <p:nvPr/>
        </p:nvSpPr>
        <p:spPr>
          <a:xfrm rot="-483269">
            <a:off x="487451" y="26224333"/>
            <a:ext cx="5239284" cy="800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Ses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81" name="Google Shape;181;p16"/>
          <p:cNvSpPr txBox="1"/>
          <p:nvPr/>
        </p:nvSpPr>
        <p:spPr>
          <a:xfrm rot="718591">
            <a:off x="577508" y="31093727"/>
            <a:ext cx="5239244" cy="800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Metinler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82" name="Google Shape;182;p16"/>
          <p:cNvSpPr txBox="1"/>
          <p:nvPr/>
        </p:nvSpPr>
        <p:spPr>
          <a:xfrm rot="-257114">
            <a:off x="17917497" y="31332181"/>
            <a:ext cx="7969580" cy="800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Meslektaşlardan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yardım</a:t>
            </a:r>
            <a:endParaRPr lang="de-AT"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83" name="Google Shape;183;p16"/>
          <p:cNvSpPr txBox="1"/>
          <p:nvPr/>
        </p:nvSpPr>
        <p:spPr>
          <a:xfrm rot="-590102">
            <a:off x="23656666" y="24508206"/>
            <a:ext cx="5239096" cy="800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Gerekli </a:t>
            </a:r>
            <a:r>
              <a:rPr lang="de-AT" sz="4000" dirty="0" err="1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yazılım</a:t>
            </a:r>
            <a:endParaRPr lang="de-AT"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84" name="Google Shape;184;p16"/>
          <p:cNvSpPr txBox="1"/>
          <p:nvPr/>
        </p:nvSpPr>
        <p:spPr>
          <a:xfrm>
            <a:off x="13275047" y="22075350"/>
            <a:ext cx="4107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OER </a:t>
            </a: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arama </a:t>
            </a:r>
            <a:r>
              <a:rPr lang="de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: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85" name="Google Shape;185;p16"/>
          <p:cNvSpPr txBox="1"/>
          <p:nvPr/>
        </p:nvSpPr>
        <p:spPr>
          <a:xfrm>
            <a:off x="17632275" y="21348650"/>
            <a:ext cx="10028400" cy="301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https://creativecommons.org.tr/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https://oercommons.org/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https://acikders.ulakbim.gov.tr/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dirty="0">
              <a:solidFill>
                <a:srgbClr val="00A7DC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186" name="Google Shape;186;p16"/>
          <p:cNvSpPr txBox="1"/>
          <p:nvPr/>
        </p:nvSpPr>
        <p:spPr>
          <a:xfrm>
            <a:off x="1847850" y="23945850"/>
            <a:ext cx="45150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b="1" dirty="0">
                <a:solidFill>
                  <a:schemeClr val="dk1"/>
                </a:solidFill>
                <a:latin typeface="Comic Neue"/>
              </a:rPr>
              <a:t>Neye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ihtiyaç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var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?</a:t>
            </a:r>
            <a:endParaRPr lang="de-AT" sz="4000" b="1" dirty="0">
              <a:solidFill>
                <a:schemeClr val="dk1"/>
              </a:solidFill>
              <a:latin typeface="Comic Neue"/>
              <a:sym typeface="Comic Neue"/>
            </a:endParaRPr>
          </a:p>
        </p:txBody>
      </p:sp>
      <p:sp>
        <p:nvSpPr>
          <p:cNvPr id="187" name="Google Shape;187;p16"/>
          <p:cNvSpPr txBox="1"/>
          <p:nvPr/>
        </p:nvSpPr>
        <p:spPr>
          <a:xfrm>
            <a:off x="6648450" y="23945850"/>
            <a:ext cx="3210000" cy="1034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b="1" dirty="0">
                <a:solidFill>
                  <a:schemeClr val="dk1"/>
                </a:solidFill>
                <a:latin typeface="Comic Neue"/>
              </a:rPr>
              <a:t>Mevcut</a:t>
            </a:r>
            <a:r>
              <a:rPr lang="de-AT" sz="4800" dirty="0"/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mu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?</a:t>
            </a:r>
            <a:endParaRPr lang="de-AT" sz="4000" b="1" dirty="0">
              <a:solidFill>
                <a:schemeClr val="dk1"/>
              </a:solidFill>
              <a:latin typeface="Comic Neue"/>
              <a:sym typeface="Comic Neue"/>
            </a:endParaRPr>
          </a:p>
        </p:txBody>
      </p:sp>
      <p:sp>
        <p:nvSpPr>
          <p:cNvPr id="188" name="Google Shape;188;p16"/>
          <p:cNvSpPr txBox="1"/>
          <p:nvPr/>
        </p:nvSpPr>
        <p:spPr>
          <a:xfrm>
            <a:off x="10096500" y="23945850"/>
            <a:ext cx="13636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b="1" dirty="0">
                <a:solidFill>
                  <a:schemeClr val="dk1"/>
                </a:solidFill>
                <a:latin typeface="Comic Neue"/>
              </a:rPr>
              <a:t>Yorum,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örn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.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diğer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materyallerin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atıfı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ve</a:t>
            </a:r>
            <a:r>
              <a:rPr lang="de-AT" sz="4000" b="1" dirty="0">
                <a:solidFill>
                  <a:schemeClr val="dk1"/>
                </a:solidFill>
                <a:latin typeface="Comic Neue"/>
              </a:rPr>
              <a:t> </a:t>
            </a:r>
            <a:r>
              <a:rPr lang="de-AT" sz="4000" b="1" dirty="0" err="1">
                <a:solidFill>
                  <a:schemeClr val="dk1"/>
                </a:solidFill>
                <a:latin typeface="Comic Neue"/>
              </a:rPr>
              <a:t>lisansı</a:t>
            </a:r>
            <a:endParaRPr lang="de-AT" sz="4000" b="1" dirty="0">
              <a:solidFill>
                <a:schemeClr val="dk1"/>
              </a:solidFill>
              <a:latin typeface="Comic Neue"/>
              <a:sym typeface="Comic Neue"/>
            </a:endParaRPr>
          </a:p>
        </p:txBody>
      </p:sp>
      <p:pic>
        <p:nvPicPr>
          <p:cNvPr id="189" name="Google Shape;18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11076" y="25157310"/>
            <a:ext cx="518574" cy="492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633491" y="23604952"/>
            <a:ext cx="518574" cy="466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671863" y="10384214"/>
            <a:ext cx="518574" cy="45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671869" y="20329688"/>
            <a:ext cx="518574" cy="482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611076" y="17501508"/>
            <a:ext cx="518574" cy="461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671863" y="16222392"/>
            <a:ext cx="518574" cy="508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7671863" y="14658916"/>
            <a:ext cx="518574" cy="508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652677" y="13548070"/>
            <a:ext cx="518574" cy="47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7671863" y="12173464"/>
            <a:ext cx="518574" cy="469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7611076" y="21849645"/>
            <a:ext cx="518574" cy="46930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6"/>
          <p:cNvSpPr txBox="1"/>
          <p:nvPr/>
        </p:nvSpPr>
        <p:spPr>
          <a:xfrm rot="-546120">
            <a:off x="37538717" y="27348988"/>
            <a:ext cx="9324714" cy="301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Bir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öğrenme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yönetim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sistemindeki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OER,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otomatik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olarak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yayımlanmaz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ve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başkaları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tarafından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kullanılamaz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!</a:t>
            </a:r>
          </a:p>
        </p:txBody>
      </p:sp>
      <p:sp>
        <p:nvSpPr>
          <p:cNvPr id="200" name="Google Shape;200;p16"/>
          <p:cNvSpPr txBox="1"/>
          <p:nvPr/>
        </p:nvSpPr>
        <p:spPr>
          <a:xfrm rot="-523824">
            <a:off x="29420021" y="28744652"/>
            <a:ext cx="6382046" cy="230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örn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. CC BY 4.0 Uluslararası +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isim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+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kurum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veya</a:t>
            </a:r>
            <a:r>
              <a:rPr lang="de-AT" sz="4000" dirty="0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 </a:t>
            </a:r>
            <a:r>
              <a:rPr lang="de-AT" sz="4000" dirty="0" err="1">
                <a:solidFill>
                  <a:srgbClr val="00A7DC"/>
                </a:solidFill>
                <a:latin typeface="Mali Medium"/>
                <a:ea typeface="Mali Medium"/>
                <a:cs typeface="Mali Medium"/>
                <a:sym typeface="Mali Medium"/>
              </a:rPr>
              <a:t>üniversite</a:t>
            </a:r>
            <a:endParaRPr lang="de-AT" sz="4000" dirty="0">
              <a:solidFill>
                <a:srgbClr val="00A7DC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201" name="Google Shape;201;p16"/>
          <p:cNvSpPr txBox="1"/>
          <p:nvPr/>
        </p:nvSpPr>
        <p:spPr>
          <a:xfrm>
            <a:off x="40824780" y="31386450"/>
            <a:ext cx="5776200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CC BY 4.0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UluslararasıTU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Graz |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Eğitim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Teknolojisi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temel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alınarak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hazırlanmıştırçeviren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ve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2000" b="1" dirty="0" err="1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düzenleyen</a:t>
            </a:r>
            <a:r>
              <a:rPr lang="de-AT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: Birgit Oberer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2000" b="1" dirty="0">
                <a:solidFill>
                  <a:schemeClr val="dk1"/>
                </a:solidFill>
                <a:latin typeface="Comic Neue"/>
                <a:ea typeface="Comic Neue"/>
                <a:cs typeface="Comic Neue"/>
                <a:sym typeface="Comic Neue"/>
              </a:rPr>
              <a:t>https://creativecommons.org/licenses/by/4.0</a:t>
            </a:r>
            <a:endParaRPr sz="2400" b="1" dirty="0">
              <a:latin typeface="Comic Neue"/>
              <a:ea typeface="Comic Neue"/>
              <a:cs typeface="Comic Neue"/>
              <a:sym typeface="Comic Neue"/>
            </a:endParaRPr>
          </a:p>
        </p:txBody>
      </p:sp>
      <p:sp>
        <p:nvSpPr>
          <p:cNvPr id="202" name="Google Shape;202;p16"/>
          <p:cNvSpPr txBox="1"/>
          <p:nvPr/>
        </p:nvSpPr>
        <p:spPr>
          <a:xfrm rot="-698285">
            <a:off x="23724472" y="9283656"/>
            <a:ext cx="5239211" cy="800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Bilgi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203" name="Google Shape;203;p16"/>
          <p:cNvSpPr txBox="1"/>
          <p:nvPr/>
        </p:nvSpPr>
        <p:spPr>
          <a:xfrm rot="-412607">
            <a:off x="2476431" y="31789364"/>
            <a:ext cx="5239090" cy="800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4000" dirty="0">
                <a:solidFill>
                  <a:srgbClr val="009CD4"/>
                </a:solidFill>
                <a:latin typeface="Mali Medium"/>
                <a:ea typeface="Mali Medium"/>
                <a:cs typeface="Mali Medium"/>
                <a:sym typeface="Mali Medium"/>
              </a:rPr>
              <a:t>Görseller</a:t>
            </a:r>
            <a:endParaRPr sz="4000" dirty="0">
              <a:solidFill>
                <a:srgbClr val="009CD4"/>
              </a:solidFill>
              <a:latin typeface="Mali Medium"/>
              <a:ea typeface="Mali Medium"/>
              <a:cs typeface="Mali Medium"/>
              <a:sym typeface="Mali Medium"/>
            </a:endParaRPr>
          </a:p>
        </p:txBody>
      </p:sp>
      <p:sp>
        <p:nvSpPr>
          <p:cNvPr id="204" name="Google Shape;204;p16"/>
          <p:cNvSpPr txBox="1"/>
          <p:nvPr/>
        </p:nvSpPr>
        <p:spPr>
          <a:xfrm>
            <a:off x="33844025" y="818825"/>
            <a:ext cx="11852700" cy="11082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6000" dirty="0" err="1">
                <a:latin typeface="Comic Neue"/>
                <a:ea typeface="Comic Neue"/>
                <a:cs typeface="Comic Neue"/>
                <a:sym typeface="Comic Neue"/>
              </a:rPr>
              <a:t>Logonuz</a:t>
            </a:r>
            <a:r>
              <a:rPr lang="de-AT" sz="6000" dirty="0"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6000" dirty="0" err="1">
                <a:latin typeface="Comic Neue"/>
                <a:ea typeface="Comic Neue"/>
                <a:cs typeface="Comic Neue"/>
                <a:sym typeface="Comic Neue"/>
              </a:rPr>
              <a:t>için</a:t>
            </a:r>
            <a:r>
              <a:rPr lang="de-AT" sz="6000" dirty="0"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de-AT" sz="6000" dirty="0" err="1">
                <a:latin typeface="Comic Neue"/>
                <a:ea typeface="Comic Neue"/>
                <a:cs typeface="Comic Neue"/>
                <a:sym typeface="Comic Neue"/>
              </a:rPr>
              <a:t>alan</a:t>
            </a:r>
            <a:endParaRPr sz="6000" dirty="0">
              <a:latin typeface="Comic Neue"/>
              <a:ea typeface="Comic Neue"/>
              <a:cs typeface="Comic Neue"/>
              <a:sym typeface="Comic Neue"/>
            </a:endParaRPr>
          </a:p>
        </p:txBody>
      </p:sp>
      <p:sp>
        <p:nvSpPr>
          <p:cNvPr id="205" name="Google Shape;205;p16"/>
          <p:cNvSpPr txBox="1"/>
          <p:nvPr/>
        </p:nvSpPr>
        <p:spPr>
          <a:xfrm>
            <a:off x="34660050" y="31784475"/>
            <a:ext cx="5776200" cy="7695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dirty="0">
                <a:latin typeface="Comic Neue"/>
                <a:ea typeface="Comic Neue"/>
                <a:cs typeface="Comic Neue"/>
                <a:sym typeface="Comic Neue"/>
              </a:rPr>
              <a:t>Lisans </a:t>
            </a:r>
            <a:r>
              <a:rPr lang="en-US" sz="3800" dirty="0" err="1">
                <a:latin typeface="Comic Neue"/>
                <a:ea typeface="Comic Neue"/>
                <a:cs typeface="Comic Neue"/>
                <a:sym typeface="Comic Neue"/>
              </a:rPr>
              <a:t>görseli</a:t>
            </a:r>
            <a:r>
              <a:rPr lang="en-US" sz="3800" dirty="0"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en-US" sz="3800" dirty="0" err="1">
                <a:latin typeface="Comic Neue"/>
                <a:ea typeface="Comic Neue"/>
                <a:cs typeface="Comic Neue"/>
                <a:sym typeface="Comic Neue"/>
              </a:rPr>
              <a:t>için</a:t>
            </a:r>
            <a:r>
              <a:rPr lang="en-US" sz="3800" dirty="0">
                <a:latin typeface="Comic Neue"/>
                <a:ea typeface="Comic Neue"/>
                <a:cs typeface="Comic Neue"/>
                <a:sym typeface="Comic Neue"/>
              </a:rPr>
              <a:t> </a:t>
            </a:r>
            <a:r>
              <a:rPr lang="en-US" sz="3800" dirty="0" err="1">
                <a:latin typeface="Comic Neue"/>
                <a:ea typeface="Comic Neue"/>
                <a:cs typeface="Comic Neue"/>
                <a:sym typeface="Comic Neue"/>
              </a:rPr>
              <a:t>alan</a:t>
            </a:r>
            <a:endParaRPr lang="en-US" sz="3800" dirty="0">
              <a:latin typeface="Comic Neue"/>
              <a:ea typeface="Comic Neue"/>
              <a:cs typeface="Comic Neue"/>
              <a:sym typeface="Comic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663</Words>
  <Application>Microsoft Office PowerPoint</Application>
  <PresentationFormat>Benutzerdefiniert</PresentationFormat>
  <Paragraphs>115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Mali Medium</vt:lpstr>
      <vt:lpstr>Comic Neue</vt:lpstr>
      <vt:lpstr>Mali</vt:lpstr>
      <vt:lpstr>Arial</vt:lpstr>
      <vt:lpstr>Simple Light</vt:lpstr>
      <vt:lpstr>Kendi Açık Eğitim Kaynakları şablonunuzu oluşturun: Bu şablonu nasıl kullanabilirsiniz?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Dr Birgit Oberer</dc:creator>
  <cp:lastModifiedBy>Prof. Dr. Alp Erkollar</cp:lastModifiedBy>
  <cp:revision>7</cp:revision>
  <dcterms:modified xsi:type="dcterms:W3CDTF">2025-03-22T00:53:46Z</dcterms:modified>
</cp:coreProperties>
</file>